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</p:sldIdLst>
  <p:sldSz cy="5143500" cx="9144000"/>
  <p:notesSz cx="6858000" cy="9144000"/>
  <p:embeddedFontLst>
    <p:embeddedFont>
      <p:font typeface="Montserrat"/>
      <p:regular r:id="rId57"/>
      <p:bold r:id="rId58"/>
      <p:italic r:id="rId59"/>
      <p:boldItalic r:id="rId60"/>
    </p:embeddedFont>
    <p:embeddedFont>
      <p:font typeface="Lato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Lato-bold.fntdata"/><Relationship Id="rId61" Type="http://schemas.openxmlformats.org/officeDocument/2006/relationships/font" Target="fonts/Lato-regular.fntdata"/><Relationship Id="rId20" Type="http://schemas.openxmlformats.org/officeDocument/2006/relationships/slide" Target="slides/slide16.xml"/><Relationship Id="rId64" Type="http://schemas.openxmlformats.org/officeDocument/2006/relationships/font" Target="fonts/Lato-boldItalic.fntdata"/><Relationship Id="rId63" Type="http://schemas.openxmlformats.org/officeDocument/2006/relationships/font" Target="fonts/Lato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Montserrat-bold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font" Target="fonts/Montserrat-italic.fntdata"/><Relationship Id="rId14" Type="http://schemas.openxmlformats.org/officeDocument/2006/relationships/slide" Target="slides/slide10.xml"/><Relationship Id="rId58" Type="http://schemas.openxmlformats.org/officeDocument/2006/relationships/font" Target="fonts/Montserrat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fb39a2e32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fb39a2e32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b39a2e32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fb39a2e32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b39a2e32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fb39a2e32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fb39a2e32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fb39a2e32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fb39a2e32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fb39a2e32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fb39a2e32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fb39a2e32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b39a2e32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b39a2e32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b273fb3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b273fb3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b273fb3f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b273fb3f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b22be5a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b22be5a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b39a2e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b39a2e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b22be5a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b22be5a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b22be5aa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b22be5aa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b22be5aa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b22be5aa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b22be5aa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fb22be5aa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b22be5a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b22be5a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fb22be5aa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fb22be5aa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fb22be5aa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fb22be5aa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fb22be5aa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fb22be5aa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fb22be5aa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fb22be5aa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fb22be5aa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fb22be5aa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b39a2e3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b39a2e3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fb22be5aa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fb22be5aa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fb22be5aa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fb22be5aa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fb22be5aa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fb22be5aa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fb22be5aa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fb22be5aa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fb22be5aa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fb22be5aa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fb22be5aa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fb22be5aa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fb22be5aa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fb22be5aa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fb22be5aa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fb22be5aa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fb22be5aa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fb22be5aa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fb22be5aa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fb22be5aa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fb39a2e3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fb39a2e3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fb22be5aa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fb22be5aa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fb22be5aa_1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fb22be5aa_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fb22be5aa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fb22be5aa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fb22be5aa_1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fb22be5aa_1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fb22be5aa_1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fb22be5aa_1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fb22be5aa_1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fb22be5aa_1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fb22be5aa_1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fb22be5aa_1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fb22be5aa_1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fb22be5aa_1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fb22be5aa_1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fb22be5aa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fb22be5aa_1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fb22be5aa_1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fb39a2e32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fb39a2e32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fb22be5aa_1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fb22be5aa_1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fb22be5aa_1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fb22be5aa_1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fb22be5aa_1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fb22be5aa_1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fb39a2e3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fb39a2e3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b39a2e32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b39a2e32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fb39a2e32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fb39a2e32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fb39a2e32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fb39a2e32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qts-csdev/csw/config/login.asp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8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6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0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5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9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a Shipper in ConnectShip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Kevin Arellano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5.png" id="199" name="Google Shape;199;p22"/>
          <p:cNvPicPr preferRelativeResize="0"/>
          <p:nvPr/>
        </p:nvPicPr>
        <p:blipFill rotWithShape="1">
          <a:blip r:embed="rId3">
            <a:alphaModFix/>
          </a:blip>
          <a:srcRect b="3975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p22"/>
          <p:cNvCxnSpPr/>
          <p:nvPr/>
        </p:nvCxnSpPr>
        <p:spPr>
          <a:xfrm>
            <a:off x="2334550" y="1720700"/>
            <a:ext cx="4232100" cy="2176500"/>
          </a:xfrm>
          <a:prstGeom prst="straightConnector1">
            <a:avLst/>
          </a:prstGeom>
          <a:noFill/>
          <a:ln cap="flat" cmpd="sng" w="228600">
            <a:solidFill>
              <a:srgbClr val="999999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Progistics Management Console</a:t>
            </a:r>
            <a:endParaRPr/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Add the appropriate data in each field.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the “</a:t>
            </a:r>
            <a:r>
              <a:rPr i="1" lang="en" sz="2400">
                <a:latin typeface="Montserrat"/>
                <a:ea typeface="Montserrat"/>
                <a:cs typeface="Montserrat"/>
                <a:sym typeface="Montserrat"/>
              </a:rPr>
              <a:t>Ok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button.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6.png" id="213" name="Google Shape;213;p24"/>
          <p:cNvPicPr preferRelativeResize="0"/>
          <p:nvPr/>
        </p:nvPicPr>
        <p:blipFill rotWithShape="1">
          <a:blip r:embed="rId3">
            <a:alphaModFix/>
          </a:blip>
          <a:srcRect b="3975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6.png" id="220" name="Google Shape;220;p25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7.png" id="227" name="Google Shape;227;p26"/>
          <p:cNvPicPr preferRelativeResize="0"/>
          <p:nvPr/>
        </p:nvPicPr>
        <p:blipFill rotWithShape="1">
          <a:blip r:embed="rId3">
            <a:alphaModFix/>
          </a:blip>
          <a:srcRect b="46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Progistics Management Console</a:t>
            </a:r>
            <a:endParaRPr/>
          </a:p>
        </p:txBody>
      </p:sp>
      <p:sp>
        <p:nvSpPr>
          <p:cNvPr id="233" name="Google Shape;233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Add the appropriate data in each field.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the “</a:t>
            </a:r>
            <a:r>
              <a:rPr i="1" lang="en" sz="2400">
                <a:latin typeface="Montserrat"/>
                <a:ea typeface="Montserrat"/>
                <a:cs typeface="Montserrat"/>
                <a:sym typeface="Montserrat"/>
              </a:rPr>
              <a:t>Ok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button.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8.png" id="240" name="Google Shape;240;p28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ConnectShip Warehouse Shipping Application</a:t>
            </a:r>
            <a:endParaRPr/>
          </a:p>
        </p:txBody>
      </p:sp>
      <p:sp>
        <p:nvSpPr>
          <p:cNvPr id="246" name="Google Shape;246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Check in the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ConnectShip Warehouse Shipping Application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to see if the Shipper was added successfully.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.png" id="253" name="Google Shape;253;p30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ConnectShip Warehouse Shipping Application</a:t>
            </a:r>
            <a:endParaRPr/>
          </a:p>
        </p:txBody>
      </p:sp>
      <p:sp>
        <p:nvSpPr>
          <p:cNvPr id="259" name="Google Shape;259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Notice how the Shipper “Wahoo (Duluth)” is not shown as listed?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Progistics Management Console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Open the “</a:t>
            </a:r>
            <a:r>
              <a:rPr i="1" lang="en" sz="2400">
                <a:latin typeface="Montserrat"/>
                <a:ea typeface="Montserrat"/>
                <a:cs typeface="Montserrat"/>
                <a:sym typeface="Montserrat"/>
              </a:rPr>
              <a:t>Progistics Management Console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by clicking the “</a:t>
            </a:r>
            <a:r>
              <a:rPr i="1" lang="en" sz="2400">
                <a:latin typeface="Montserrat"/>
                <a:ea typeface="Montserrat"/>
                <a:cs typeface="Montserrat"/>
                <a:sym typeface="Montserrat"/>
              </a:rPr>
              <a:t>Start Menu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icon located in the lower right of the screen.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lick the encircled downward arrow near the bottom left.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2.png" id="266" name="Google Shape;266;p32"/>
          <p:cNvPicPr preferRelativeResize="0"/>
          <p:nvPr/>
        </p:nvPicPr>
        <p:blipFill rotWithShape="1">
          <a:blip r:embed="rId3">
            <a:alphaModFix/>
          </a:blip>
          <a:srcRect b="3975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Windows - Start Menu</a:t>
            </a:r>
            <a:endParaRPr/>
          </a:p>
        </p:txBody>
      </p:sp>
      <p:sp>
        <p:nvSpPr>
          <p:cNvPr id="272" name="Google Shape;272;p3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on the Start Menu Icon in the lower left of the screen and open Internet Explorer.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3.png" id="279" name="Google Shape;2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Explorer</a:t>
            </a:r>
            <a:endParaRPr/>
          </a:p>
        </p:txBody>
      </p:sp>
      <p:sp>
        <p:nvSpPr>
          <p:cNvPr id="285" name="Google Shape;285;p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Go to the ConnectShip Warehouse Administrator Web Application Page.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b="1" lang="en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http://qts-csdev/csw/config/login.asp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Login accordingly (this case as “Duluth”).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5.png" id="292" name="Google Shape;292;p36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Explorer</a:t>
            </a:r>
            <a:endParaRPr/>
          </a:p>
        </p:txBody>
      </p:sp>
      <p:sp>
        <p:nvSpPr>
          <p:cNvPr id="298" name="Google Shape;298;p3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on the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Profiles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tab on the left side.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6.png" id="305" name="Google Shape;305;p38"/>
          <p:cNvPicPr preferRelativeResize="0"/>
          <p:nvPr/>
        </p:nvPicPr>
        <p:blipFill rotWithShape="1">
          <a:blip r:embed="rId3">
            <a:alphaModFix/>
          </a:blip>
          <a:srcRect b="46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Explorer</a:t>
            </a:r>
            <a:endParaRPr/>
          </a:p>
        </p:txBody>
      </p:sp>
      <p:sp>
        <p:nvSpPr>
          <p:cNvPr id="311" name="Google Shape;311;p3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Select the appropriate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Profile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from the list and click on Edit.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4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7.png" id="318" name="Google Shape;318;p40"/>
          <p:cNvPicPr preferRelativeResize="0"/>
          <p:nvPr/>
        </p:nvPicPr>
        <p:blipFill rotWithShape="1">
          <a:blip r:embed="rId3">
            <a:alphaModFix/>
          </a:blip>
          <a:srcRect b="46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8.png" id="325" name="Google Shape;325;p41"/>
          <p:cNvPicPr preferRelativeResize="0"/>
          <p:nvPr/>
        </p:nvPicPr>
        <p:blipFill rotWithShape="1">
          <a:blip r:embed="rId3">
            <a:alphaModFix/>
          </a:blip>
          <a:srcRect b="46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00.png"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15"/>
          <p:cNvCxnSpPr/>
          <p:nvPr/>
        </p:nvCxnSpPr>
        <p:spPr>
          <a:xfrm flipH="1">
            <a:off x="1297500" y="2246450"/>
            <a:ext cx="3627300" cy="2232300"/>
          </a:xfrm>
          <a:prstGeom prst="straightConnector1">
            <a:avLst/>
          </a:prstGeom>
          <a:noFill/>
          <a:ln cap="flat" cmpd="sng" w="2286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Explorer</a:t>
            </a:r>
            <a:endParaRPr/>
          </a:p>
        </p:txBody>
      </p:sp>
      <p:sp>
        <p:nvSpPr>
          <p:cNvPr id="331" name="Google Shape;331;p4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Under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Field Settings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sub category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, click on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General Fields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4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9.png" id="338" name="Google Shape;338;p43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Explorer</a:t>
            </a:r>
            <a:endParaRPr/>
          </a:p>
        </p:txBody>
      </p:sp>
      <p:sp>
        <p:nvSpPr>
          <p:cNvPr id="344" name="Google Shape;344;p4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the plus box next to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Shipper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to drop down more configuration settings.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4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0.png" id="351" name="Google Shape;351;p45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Explorer</a:t>
            </a:r>
            <a:endParaRPr/>
          </a:p>
        </p:txBody>
      </p:sp>
      <p:sp>
        <p:nvSpPr>
          <p:cNvPr id="357" name="Google Shape;357;p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Under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Shipper Display List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box, you will notice a static list of shippers if configured that way.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on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Edit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4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1.png" id="364" name="Google Shape;364;p47"/>
          <p:cNvPicPr preferRelativeResize="0"/>
          <p:nvPr/>
        </p:nvPicPr>
        <p:blipFill rotWithShape="1">
          <a:blip r:embed="rId3">
            <a:alphaModFix/>
          </a:blip>
          <a:srcRect b="46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Explorer</a:t>
            </a:r>
            <a:endParaRPr/>
          </a:p>
        </p:txBody>
      </p:sp>
      <p:sp>
        <p:nvSpPr>
          <p:cNvPr id="370" name="Google Shape;370;p4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Under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Shipers Available: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list, select the appropriate shipper,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Wahoo (Duluth) (Wahoo)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in this case.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the arrow pointing right.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the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Save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button.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2.png" id="377" name="Google Shape;377;p49"/>
          <p:cNvPicPr preferRelativeResize="0"/>
          <p:nvPr/>
        </p:nvPicPr>
        <p:blipFill rotWithShape="1">
          <a:blip r:embed="rId3">
            <a:alphaModFix/>
          </a:blip>
          <a:srcRect b="46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5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3.png" id="384" name="Google Shape;384;p50"/>
          <p:cNvPicPr preferRelativeResize="0"/>
          <p:nvPr/>
        </p:nvPicPr>
        <p:blipFill rotWithShape="1">
          <a:blip r:embed="rId3">
            <a:alphaModFix/>
          </a:blip>
          <a:srcRect b="4516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4.png" id="391" name="Google Shape;391;p51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.png"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16"/>
          <p:cNvCxnSpPr/>
          <p:nvPr/>
        </p:nvCxnSpPr>
        <p:spPr>
          <a:xfrm flipH="1">
            <a:off x="1297500" y="2246450"/>
            <a:ext cx="3627300" cy="2232300"/>
          </a:xfrm>
          <a:prstGeom prst="straightConnector1">
            <a:avLst/>
          </a:prstGeom>
          <a:noFill/>
          <a:ln cap="flat" cmpd="sng" w="2286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Explorer</a:t>
            </a:r>
            <a:endParaRPr/>
          </a:p>
        </p:txBody>
      </p:sp>
      <p:sp>
        <p:nvSpPr>
          <p:cNvPr id="397" name="Google Shape;397;p5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Notice how the new shipper,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Wahoo (Duluth) (Wahoo)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is now listed under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Shipper Display List: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5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5.png" id="404" name="Google Shape;404;p53"/>
          <p:cNvPicPr preferRelativeResize="0"/>
          <p:nvPr/>
        </p:nvPicPr>
        <p:blipFill rotWithShape="1">
          <a:blip r:embed="rId3">
            <a:alphaModFix/>
          </a:blip>
          <a:srcRect b="46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Explorer</a:t>
            </a:r>
            <a:endParaRPr/>
          </a:p>
        </p:txBody>
      </p:sp>
      <p:sp>
        <p:nvSpPr>
          <p:cNvPr id="410" name="Google Shape;410;p5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Scroll down and click the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Save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button.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7.png" id="417" name="Google Shape;417;p55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ConnectShip Warehouse Shipping Application</a:t>
            </a:r>
            <a:endParaRPr/>
          </a:p>
        </p:txBody>
      </p:sp>
      <p:sp>
        <p:nvSpPr>
          <p:cNvPr id="423" name="Google Shape;423;p5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Return and restart the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ConnectShip Warehouse Shipping Application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5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19.png" id="430" name="Google Shape;430;p57"/>
          <p:cNvPicPr preferRelativeResize="0"/>
          <p:nvPr/>
        </p:nvPicPr>
        <p:blipFill rotWithShape="1">
          <a:blip r:embed="rId3">
            <a:alphaModFix/>
          </a:blip>
          <a:srcRect b="3975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5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20.png" id="437" name="Google Shape;437;p58"/>
          <p:cNvPicPr preferRelativeResize="0"/>
          <p:nvPr/>
        </p:nvPicPr>
        <p:blipFill rotWithShape="1">
          <a:blip r:embed="rId3">
            <a:alphaModFix/>
          </a:blip>
          <a:srcRect b="3975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5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21.png" id="444" name="Google Shape;444;p59"/>
          <p:cNvPicPr preferRelativeResize="0"/>
          <p:nvPr/>
        </p:nvPicPr>
        <p:blipFill rotWithShape="1">
          <a:blip r:embed="rId3">
            <a:alphaModFix/>
          </a:blip>
          <a:srcRect b="46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ConnectShip Warehouse Shipping Application</a:t>
            </a:r>
            <a:endParaRPr/>
          </a:p>
        </p:txBody>
      </p:sp>
      <p:sp>
        <p:nvSpPr>
          <p:cNvPr id="450" name="Google Shape;450;p6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Proceed with checking again if 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in the “</a:t>
            </a: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ConnectShip Warehouse Shipping Application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to see if the Shipper was added successfully.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6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22.png" id="457" name="Google Shape;457;p61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Progistics Management Console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Right click on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 “</a:t>
            </a:r>
            <a:r>
              <a:rPr i="1" lang="en" sz="2400">
                <a:latin typeface="Montserrat"/>
                <a:ea typeface="Montserrat"/>
                <a:cs typeface="Montserrat"/>
                <a:sym typeface="Montserrat"/>
              </a:rPr>
              <a:t>Progistics Management Console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Select “</a:t>
            </a:r>
            <a:r>
              <a:rPr i="1" lang="en" sz="2400">
                <a:latin typeface="Montserrat"/>
                <a:ea typeface="Montserrat"/>
                <a:cs typeface="Montserrat"/>
                <a:sym typeface="Montserrat"/>
              </a:rPr>
              <a:t>Run as </a:t>
            </a:r>
            <a:r>
              <a:rPr i="1" lang="en" sz="2400" u="sng"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i="1" lang="en" sz="2400">
                <a:latin typeface="Montserrat"/>
                <a:ea typeface="Montserrat"/>
                <a:cs typeface="Montserrat"/>
                <a:sym typeface="Montserrat"/>
              </a:rPr>
              <a:t>dministrator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6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23.png" id="464" name="Google Shape;464;p62"/>
          <p:cNvPicPr preferRelativeResize="0"/>
          <p:nvPr/>
        </p:nvPicPr>
        <p:blipFill rotWithShape="1">
          <a:blip r:embed="rId3">
            <a:alphaModFix/>
          </a:blip>
          <a:srcRect b="4698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6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24.png" id="471" name="Google Shape;471;p63"/>
          <p:cNvPicPr preferRelativeResize="0"/>
          <p:nvPr/>
        </p:nvPicPr>
        <p:blipFill rotWithShape="1">
          <a:blip r:embed="rId3">
            <a:alphaModFix/>
          </a:blip>
          <a:srcRect b="4516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a Shipper in ConnectShip</a:t>
            </a:r>
            <a:endParaRPr/>
          </a:p>
        </p:txBody>
      </p:sp>
      <p:sp>
        <p:nvSpPr>
          <p:cNvPr id="477" name="Google Shape;477;p6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Kevin Arellano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2.png"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Google Shape;171;p18"/>
          <p:cNvCxnSpPr/>
          <p:nvPr/>
        </p:nvCxnSpPr>
        <p:spPr>
          <a:xfrm flipH="1">
            <a:off x="1297500" y="2246450"/>
            <a:ext cx="3627300" cy="2232300"/>
          </a:xfrm>
          <a:prstGeom prst="straightConnector1">
            <a:avLst/>
          </a:prstGeom>
          <a:noFill/>
          <a:ln cap="flat" cmpd="sng" w="228600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3.png"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Progistics Management Console</a:t>
            </a:r>
            <a:endParaRPr/>
          </a:p>
        </p:txBody>
      </p:sp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on “</a:t>
            </a:r>
            <a:r>
              <a:rPr i="1" lang="en" sz="2400">
                <a:latin typeface="Montserrat"/>
                <a:ea typeface="Montserrat"/>
                <a:cs typeface="Montserrat"/>
                <a:sym typeface="Montserrat"/>
              </a:rPr>
              <a:t>Shipper Configuration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in the left hand menu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</a:pP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Click on the “</a:t>
            </a:r>
            <a:r>
              <a:rPr i="1" lang="en" sz="2400">
                <a:latin typeface="Montserrat"/>
                <a:ea typeface="Montserrat"/>
                <a:cs typeface="Montserrat"/>
                <a:sym typeface="Montserrat"/>
              </a:rPr>
              <a:t>Add Shipper...</a:t>
            </a:r>
            <a:r>
              <a:rPr lang="en" sz="2400">
                <a:latin typeface="Montserrat"/>
                <a:ea typeface="Montserrat"/>
                <a:cs typeface="Montserrat"/>
                <a:sym typeface="Montserrat"/>
              </a:rPr>
              <a:t>” button.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4.png" id="191" name="Google Shape;191;p21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2" name="Google Shape;192;p21"/>
          <p:cNvCxnSpPr/>
          <p:nvPr/>
        </p:nvCxnSpPr>
        <p:spPr>
          <a:xfrm>
            <a:off x="474350" y="1116125"/>
            <a:ext cx="3246000" cy="3236700"/>
          </a:xfrm>
          <a:prstGeom prst="straightConnector1">
            <a:avLst/>
          </a:prstGeom>
          <a:noFill/>
          <a:ln cap="flat" cmpd="sng" w="228600">
            <a:solidFill>
              <a:srgbClr val="999999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